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84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357166"/>
            <a:ext cx="8101042" cy="2071702"/>
          </a:xfrm>
        </p:spPr>
        <p:txBody>
          <a:bodyPr>
            <a:noAutofit/>
          </a:bodyPr>
          <a:lstStyle/>
          <a:p>
            <a:r>
              <a:rPr lang="kk-KZ" sz="3600" b="1" dirty="0" smtClean="0"/>
              <a:t>Лекция 4. Рейтинговая оценка деятельности банка и система оценки  САМЕ</a:t>
            </a:r>
            <a:r>
              <a:rPr lang="en-US" sz="3600" b="1" dirty="0" smtClean="0"/>
              <a:t>L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85786" y="2643182"/>
            <a:ext cx="7500990" cy="2857520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 Система  оценки CAMEL, ее суть, значение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2. Оценка достаточности капитала, качества активов</a:t>
            </a:r>
          </a:p>
          <a:p>
            <a:pPr lvl="0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3.Оценка прибыльности, ликвидности, менеджмента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 smtClean="0"/>
              <a:t>Рейтинг качества активов определяется следующим образом</a:t>
            </a:r>
            <a:r>
              <a:rPr lang="kk-KZ" sz="2800" u="sng" dirty="0" smtClean="0"/>
              <a:t>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643998" cy="535785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Рейтинг – 1 (Прочный</a:t>
            </a:r>
            <a:r>
              <a:rPr lang="kk-KZ" dirty="0" smtClean="0"/>
              <a:t>):</a:t>
            </a:r>
          </a:p>
          <a:p>
            <a:pPr>
              <a:buNone/>
            </a:pPr>
            <a:r>
              <a:rPr lang="kk-KZ" dirty="0" smtClean="0"/>
              <a:t>- </a:t>
            </a:r>
            <a:r>
              <a:rPr lang="kk-KZ" dirty="0" smtClean="0"/>
              <a:t>Классифицированных акьтивов незначительно, система  внутреннего аудита и управления активами  работают на достаточном уровне;  кредитный портфель банка диверсифицирован; кредитование заемщиков осуществляется  в соответствии  с нормативными требованиями.</a:t>
            </a:r>
            <a:endParaRPr lang="ru-RU" dirty="0" smtClean="0"/>
          </a:p>
          <a:p>
            <a:r>
              <a:rPr lang="ru-RU" dirty="0" smtClean="0"/>
              <a:t>Рейтинг –</a:t>
            </a:r>
            <a:r>
              <a:rPr lang="en-US" dirty="0" smtClean="0"/>
              <a:t>II</a:t>
            </a:r>
            <a:r>
              <a:rPr lang="ru-RU" dirty="0" smtClean="0"/>
              <a:t> (Удовлетворительный):</a:t>
            </a:r>
          </a:p>
          <a:p>
            <a:pPr>
              <a:buNone/>
            </a:pPr>
            <a:r>
              <a:rPr lang="kk-KZ" dirty="0" smtClean="0"/>
              <a:t>- В целом качество  активов удовлетворительное; проблемные ктивы на среднем урвне; кредитный портфель банка диверсифицирован; кредитование заемщиков осуществляется  в соответствии  с нормативными требованиями.</a:t>
            </a:r>
            <a:endParaRPr lang="ru-RU" dirty="0" smtClean="0"/>
          </a:p>
          <a:p>
            <a:r>
              <a:rPr lang="ru-RU" dirty="0" smtClean="0"/>
              <a:t>Рейтинг -  </a:t>
            </a:r>
            <a:r>
              <a:rPr lang="en-US" dirty="0" smtClean="0"/>
              <a:t>III</a:t>
            </a:r>
            <a:r>
              <a:rPr lang="ru-RU" dirty="0" smtClean="0"/>
              <a:t>(посредственный): </a:t>
            </a:r>
          </a:p>
          <a:p>
            <a:pPr>
              <a:buNone/>
            </a:pPr>
            <a:r>
              <a:rPr lang="kk-KZ" dirty="0" smtClean="0"/>
              <a:t>- объем классифицированных и просроченных активов достаточно высок; выднные кредиты обеспечены недостаточо. для улучшения положения банка  необходимо совершенствовать работу внутреннего аудита.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71481"/>
            <a:ext cx="8543956" cy="335758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Рейтинг – </a:t>
            </a:r>
            <a:r>
              <a:rPr lang="en-US" dirty="0" smtClean="0"/>
              <a:t>IV</a:t>
            </a:r>
            <a:r>
              <a:rPr lang="ru-RU" dirty="0" smtClean="0"/>
              <a:t> (</a:t>
            </a:r>
            <a:r>
              <a:rPr lang="ru-RU" dirty="0" err="1" smtClean="0"/>
              <a:t>лимитирванный</a:t>
            </a:r>
            <a:r>
              <a:rPr lang="ru-RU" dirty="0" smtClean="0"/>
              <a:t>):</a:t>
            </a:r>
          </a:p>
          <a:p>
            <a:pPr>
              <a:buNone/>
            </a:pPr>
            <a:r>
              <a:rPr lang="kk-KZ" dirty="0" smtClean="0"/>
              <a:t>- Качество активов низкое; возможны значительные убытки от классифицированных и просрочных активов; кредитная политика банка и качество управление его активами низкое; если срочно не исправить   положение дел  платежеспособность банка находиться  под угрозой. </a:t>
            </a:r>
            <a:endParaRPr lang="ru-RU" dirty="0" smtClean="0"/>
          </a:p>
          <a:p>
            <a:r>
              <a:rPr lang="ru-RU" dirty="0" smtClean="0"/>
              <a:t>Рейтинг – </a:t>
            </a:r>
            <a:r>
              <a:rPr lang="en-US" dirty="0" smtClean="0"/>
              <a:t>V</a:t>
            </a:r>
            <a:r>
              <a:rPr lang="ru-RU" dirty="0" smtClean="0"/>
              <a:t> (неудовлетворительный): </a:t>
            </a:r>
          </a:p>
          <a:p>
            <a:pPr>
              <a:buNone/>
            </a:pPr>
            <a:r>
              <a:rPr lang="kk-KZ" dirty="0" smtClean="0"/>
              <a:t>- Классифицированные и просроченные активы банка находятся в крайне тяжелом положнии. Если срочно  не принять меры по финансовому оздоровлении банка, банк возможно станет банкротом.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D:\кгу\семестр 5, 2010\надзор\картнки\rfhnbyrb\office-supplies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4692" y="3659848"/>
            <a:ext cx="3749308" cy="3198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kk-KZ" sz="2800" u="sng" dirty="0" smtClean="0"/>
              <a:t>Рейтинг доходности ( прибыльности</a:t>
            </a:r>
            <a:r>
              <a:rPr lang="kk-KZ" sz="2800" dirty="0" smtClean="0"/>
              <a:t>):  - один из важных показателей, характеризующих деятельность банка.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k-KZ" sz="2400" dirty="0" smtClean="0"/>
              <a:t>Анализ прибыльности банка обычно проводят в конце года. Коэффициент прибыльности определяют из следующего соотношения :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857496"/>
            <a:ext cx="7215238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800" dirty="0" smtClean="0"/>
              <a:t>К</a:t>
            </a:r>
            <a:r>
              <a:rPr lang="kk-KZ" sz="2800" baseline="-25000" dirty="0" smtClean="0"/>
              <a:t>П </a:t>
            </a:r>
            <a:r>
              <a:rPr lang="kk-KZ" sz="2800" dirty="0" smtClean="0"/>
              <a:t> =  </a:t>
            </a:r>
            <a:r>
              <a:rPr lang="ru-RU" sz="2400" dirty="0" smtClean="0"/>
              <a:t>Чистый доход после уплаты налогов и до уплаты дивидендов </a:t>
            </a:r>
            <a:r>
              <a:rPr lang="ru-RU" sz="2400" dirty="0" smtClean="0"/>
              <a:t>/ </a:t>
            </a:r>
            <a:r>
              <a:rPr lang="ru-RU" sz="2400" dirty="0" smtClean="0"/>
              <a:t>Средняя стоимость </a:t>
            </a:r>
            <a:r>
              <a:rPr lang="ru-RU" sz="2400" dirty="0" smtClean="0"/>
              <a:t>активов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857628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Если  величина К</a:t>
            </a:r>
            <a:r>
              <a:rPr lang="ru-RU" sz="2000" baseline="-25000" dirty="0" smtClean="0"/>
              <a:t>П   </a:t>
            </a:r>
            <a:r>
              <a:rPr lang="ru-RU" sz="2000" dirty="0" smtClean="0"/>
              <a:t>&gt; 1%, то по  системе С</a:t>
            </a:r>
            <a:r>
              <a:rPr lang="en-US" sz="2000" dirty="0" smtClean="0"/>
              <a:t>AMEL</a:t>
            </a:r>
            <a:r>
              <a:rPr lang="ru-RU" sz="2000" dirty="0" smtClean="0"/>
              <a:t>  рейтинг банка будет считаться прочным. При понижении от единицы (1 %) на каждые 0,25 %  рейтинг банка составляет соответственно :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удовлетворительный</a:t>
            </a:r>
            <a:r>
              <a:rPr lang="ru-RU" sz="2000" dirty="0" smtClean="0"/>
              <a:t>: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посредственный</a:t>
            </a:r>
            <a:r>
              <a:rPr lang="ru-RU" sz="2000" dirty="0" smtClean="0"/>
              <a:t>;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лимитированный</a:t>
            </a:r>
            <a:r>
              <a:rPr lang="ru-RU" sz="2000" dirty="0" smtClean="0"/>
              <a:t>; </a:t>
            </a:r>
            <a:endParaRPr lang="ru-RU" sz="2000" dirty="0" smtClean="0"/>
          </a:p>
          <a:p>
            <a:pPr marL="342900" indent="-342900">
              <a:buAutoNum type="arabicParenR"/>
            </a:pPr>
            <a:r>
              <a:rPr lang="ru-RU" sz="2000" dirty="0" smtClean="0"/>
              <a:t>неудовлетворительный  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Autofit/>
          </a:bodyPr>
          <a:lstStyle/>
          <a:p>
            <a:r>
              <a:rPr lang="ru-RU" sz="2800" b="1" u="sng" dirty="0" smtClean="0"/>
              <a:t>Рейтинг ликвидности</a:t>
            </a:r>
            <a:r>
              <a:rPr lang="ru-RU" sz="2800" b="1" dirty="0" smtClean="0"/>
              <a:t>. </a:t>
            </a:r>
            <a:r>
              <a:rPr lang="ru-RU" sz="2400" dirty="0" smtClean="0"/>
              <a:t>По системе   С</a:t>
            </a:r>
            <a:r>
              <a:rPr lang="en-US" sz="2400" dirty="0" smtClean="0"/>
              <a:t>AMEL</a:t>
            </a:r>
            <a:r>
              <a:rPr lang="ru-RU" sz="2400" dirty="0" smtClean="0"/>
              <a:t> оценка ликвидности проводится в следующем порядке: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35785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Рейтинг – 1 (Прочный</a:t>
            </a:r>
            <a:r>
              <a:rPr lang="kk-KZ" b="1" dirty="0" smtClean="0"/>
              <a:t>). </a:t>
            </a:r>
            <a:r>
              <a:rPr lang="kk-KZ" dirty="0" smtClean="0"/>
              <a:t>Достаточный объем ликвидных активов. Достаточные источники кредитных ресурсов в виде  депозитов. По сравнению с другими банками коэффициенты ликвидности высокие.  </a:t>
            </a:r>
            <a:endParaRPr lang="ru-RU" dirty="0" smtClean="0"/>
          </a:p>
          <a:p>
            <a:r>
              <a:rPr lang="ru-RU" b="1" dirty="0" smtClean="0"/>
              <a:t>Рейтинг </a:t>
            </a:r>
            <a:r>
              <a:rPr lang="ru-RU" b="1" dirty="0" smtClean="0"/>
              <a:t>–</a:t>
            </a:r>
            <a:r>
              <a:rPr lang="en-US" b="1" dirty="0" smtClean="0"/>
              <a:t>II</a:t>
            </a:r>
            <a:r>
              <a:rPr lang="ru-RU" b="1" dirty="0" smtClean="0"/>
              <a:t> (Удовлетворительный):</a:t>
            </a:r>
            <a:r>
              <a:rPr lang="kk-KZ" b="1" dirty="0" smtClean="0"/>
              <a:t> </a:t>
            </a:r>
            <a:r>
              <a:rPr lang="kk-KZ" dirty="0" smtClean="0"/>
              <a:t>Наблюдается понижение ликвидности и недостатток кредитных ресурсов.</a:t>
            </a:r>
            <a:endParaRPr lang="ru-RU" dirty="0" smtClean="0"/>
          </a:p>
          <a:p>
            <a:r>
              <a:rPr lang="ru-RU" b="1" dirty="0" smtClean="0"/>
              <a:t>Рейтинг -  </a:t>
            </a:r>
            <a:r>
              <a:rPr lang="en-US" b="1" dirty="0" smtClean="0"/>
              <a:t>III</a:t>
            </a:r>
            <a:r>
              <a:rPr lang="ru-RU" b="1" dirty="0" smtClean="0"/>
              <a:t>(посредственный)</a:t>
            </a:r>
            <a:r>
              <a:rPr lang="kk-KZ" b="1" dirty="0" smtClean="0"/>
              <a:t>.</a:t>
            </a:r>
            <a:r>
              <a:rPr lang="ru-RU" b="1" dirty="0" smtClean="0"/>
              <a:t>:</a:t>
            </a:r>
            <a:r>
              <a:rPr lang="kk-KZ" dirty="0" smtClean="0"/>
              <a:t> Ликвидные активы недостаточны.по сравнению с другими банками коэффициенты ликвидности банка средние. </a:t>
            </a:r>
            <a:endParaRPr lang="ru-RU" dirty="0" smtClean="0"/>
          </a:p>
          <a:p>
            <a:r>
              <a:rPr lang="ru-RU" b="1" dirty="0" smtClean="0"/>
              <a:t>Рейтинг – </a:t>
            </a:r>
            <a:r>
              <a:rPr lang="en-US" b="1" dirty="0" smtClean="0"/>
              <a:t>IV</a:t>
            </a:r>
            <a:r>
              <a:rPr lang="ru-RU" b="1" dirty="0" smtClean="0"/>
              <a:t> (</a:t>
            </a:r>
            <a:r>
              <a:rPr lang="ru-RU" b="1" dirty="0" err="1" smtClean="0"/>
              <a:t>лимитирванный</a:t>
            </a:r>
            <a:r>
              <a:rPr lang="ru-RU" b="1" dirty="0" smtClean="0"/>
              <a:t>)</a:t>
            </a:r>
            <a:r>
              <a:rPr lang="kk-KZ" b="1" dirty="0" smtClean="0"/>
              <a:t>. </a:t>
            </a:r>
            <a:r>
              <a:rPr lang="kk-KZ" dirty="0" smtClean="0"/>
              <a:t>Из – за недостаточности ликвидных активов показатели ликвидности банка низкие,  они ниже по сравнению с другими банками.   </a:t>
            </a:r>
            <a:endParaRPr lang="ru-RU" dirty="0" smtClean="0"/>
          </a:p>
          <a:p>
            <a:r>
              <a:rPr lang="ru-RU" b="1" dirty="0" smtClean="0"/>
              <a:t>Рейтинг – </a:t>
            </a:r>
            <a:r>
              <a:rPr lang="en-US" b="1" dirty="0" smtClean="0"/>
              <a:t>V</a:t>
            </a:r>
            <a:r>
              <a:rPr lang="ru-RU" b="1" dirty="0" smtClean="0"/>
              <a:t> (неудовлетворительный)</a:t>
            </a:r>
            <a:r>
              <a:rPr lang="kk-KZ" b="1" dirty="0" smtClean="0"/>
              <a:t>. </a:t>
            </a:r>
            <a:r>
              <a:rPr lang="kk-KZ" dirty="0" smtClean="0"/>
              <a:t>Показатели ликвидности банка очень низкие. Дальнейшая деятельность банка связана с риском, требуются  срочные мероприятия по </a:t>
            </a:r>
            <a:r>
              <a:rPr lang="kk-KZ" dirty="0" smtClean="0"/>
              <a:t>оздоровлению</a:t>
            </a:r>
            <a:r>
              <a:rPr lang="kk-KZ" dirty="0" smtClean="0"/>
              <a:t>.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200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kk-KZ" sz="3200" b="1" u="sng" dirty="0" smtClean="0"/>
              <a:t>Рейтинг качества менеджмента</a:t>
            </a:r>
            <a:r>
              <a:rPr lang="kk-KZ" sz="3200" b="1" dirty="0" smtClean="0"/>
              <a:t>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kk-KZ" dirty="0" smtClean="0"/>
              <a:t>В аббревиатуре  </a:t>
            </a:r>
            <a:r>
              <a:rPr lang="ru-RU" dirty="0" smtClean="0"/>
              <a:t>С</a:t>
            </a:r>
            <a:r>
              <a:rPr lang="en-US" dirty="0" smtClean="0"/>
              <a:t>AMEL</a:t>
            </a:r>
            <a:r>
              <a:rPr lang="kk-KZ" dirty="0" smtClean="0"/>
              <a:t> менеджмент показатель, который анализируется  в последнюю очередь, поскольку оценка менеджмента связана с рейтингом других показаталей и этот показатель является  субъективным компонентом.   При анализе менеджмента должны учитываться следующие факторы. 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- квалифицированность руководящего состава,  их умение управлять и   принимать своевременные решения в сложных ситуациях; 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-способности руководства банка приспособливаться новым реалиям   экономической ситуации; их ответственность за внутренний правопорядок, желание в повышении квалификации работников.  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  <a:alpha val="5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400052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kk-KZ" dirty="0" smtClean="0"/>
              <a:t>После анализа всех перечисленных компонентов системы </a:t>
            </a:r>
            <a:r>
              <a:rPr lang="ru-RU" dirty="0" smtClean="0"/>
              <a:t>С</a:t>
            </a:r>
            <a:r>
              <a:rPr lang="en-US" dirty="0" smtClean="0"/>
              <a:t>AMEL</a:t>
            </a:r>
            <a:r>
              <a:rPr lang="kk-KZ" dirty="0" smtClean="0"/>
              <a:t>, определяется общий совокупный рейтинг банка в целом. Для расчета совокупного рейтинга суммируют баллы всех пяти компонентов и результат делят на пять. 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Например: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Достаточность капитала -2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Качество активов -2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Менеджмент - 3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Прибыльность -3</a:t>
            </a:r>
            <a:endParaRPr lang="ru-RU" dirty="0" smtClean="0"/>
          </a:p>
          <a:p>
            <a:pPr>
              <a:buNone/>
            </a:pPr>
            <a:r>
              <a:rPr lang="kk-KZ" dirty="0" smtClean="0"/>
              <a:t>Ликвидность - 1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______________</a:t>
            </a:r>
          </a:p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smtClean="0"/>
              <a:t>11/5 = 2,0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D:\кгу\семестр 5, 2010\надзор\картнки\rfhnbyrb\d34b2f17e713088737387ae35898b27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553880"/>
            <a:ext cx="5715008" cy="4304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75000"/>
                <a:alpha val="58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Совокупный рейтинг равен – 2, характеризует банка как удовлетворительный. Банки, получившие такой рейтинг, обычно характеризуются так: 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57365"/>
            <a:ext cx="8229600" cy="37147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-недостатки в деятельности банка незначительны и они могут быть исправлены руководством самого банка;</a:t>
            </a:r>
          </a:p>
          <a:p>
            <a:pPr>
              <a:buNone/>
            </a:pPr>
            <a:r>
              <a:rPr lang="ru-RU" dirty="0" smtClean="0"/>
              <a:t>- финансовое состояние банка можно считать устойчивым., однако рекомендуется лучшая приспособляемость  к резком  изменениям ситуации в экономике и  в банковском секторе.   </a:t>
            </a:r>
          </a:p>
          <a:p>
            <a:pPr>
              <a:buNone/>
            </a:pPr>
            <a:r>
              <a:rPr lang="ru-RU" dirty="0" smtClean="0"/>
              <a:t>- недостатки, особенно вызывающие тревогу у органов надзора,  обнаруженные при инспекционной  проверке банка,  руководством банка должны быть устранены в кратчайшие сроки</a:t>
            </a:r>
            <a:r>
              <a:rPr lang="ru-RU" dirty="0" smtClean="0"/>
              <a:t>.</a:t>
            </a: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Литература</a:t>
            </a:r>
            <a:r>
              <a:rPr lang="ru-RU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85000" lnSpcReduction="10000"/>
          </a:bodyPr>
          <a:lstStyle/>
          <a:p>
            <a:pPr lvl="0">
              <a:buNone/>
            </a:pPr>
            <a:r>
              <a:rPr lang="kk-KZ" dirty="0" smtClean="0"/>
              <a:t>1. Банковское </a:t>
            </a:r>
            <a:r>
              <a:rPr lang="kk-KZ" dirty="0" smtClean="0"/>
              <a:t>дело . Учебник под общей ред. академика НАН РК, проф. Сейткасимова Г.С., Астана – 2007, 640 с. (с. 109-140).</a:t>
            </a:r>
            <a:endParaRPr lang="ru-RU" dirty="0" smtClean="0"/>
          </a:p>
          <a:p>
            <a:pPr lvl="0">
              <a:buNone/>
            </a:pPr>
            <a:r>
              <a:rPr lang="kk-KZ" dirty="0" smtClean="0"/>
              <a:t>2. Банковское </a:t>
            </a:r>
            <a:r>
              <a:rPr lang="kk-KZ" dirty="0" smtClean="0"/>
              <a:t>дело. Учебник. /под ред. проф.  О.И. Лаврушина и др. – М.: КНОРУС, 2007.- 768 с. (с.  751 - 756)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3. Рекомендации </a:t>
            </a:r>
            <a:r>
              <a:rPr lang="ru-RU" dirty="0" smtClean="0"/>
              <a:t>по определению рейтинга банка по системе С</a:t>
            </a:r>
            <a:r>
              <a:rPr lang="en-US" dirty="0" smtClean="0"/>
              <a:t>AMEL</a:t>
            </a:r>
            <a:r>
              <a:rPr lang="ru-RU" dirty="0" smtClean="0"/>
              <a:t>. Национальный банк РК , 1998 г.</a:t>
            </a:r>
          </a:p>
          <a:p>
            <a:pPr lvl="0">
              <a:buNone/>
            </a:pPr>
            <a:r>
              <a:rPr lang="ru-RU" dirty="0" smtClean="0"/>
              <a:t>4. Об </a:t>
            </a:r>
            <a:r>
              <a:rPr lang="ru-RU" dirty="0" smtClean="0"/>
              <a:t>утверждении инструкции о требованиях к  наличию систем управления рисками и внутреннего контроля в банках второго уровня.30. 09.2005г.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accent6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Autofit/>
          </a:bodyPr>
          <a:lstStyle/>
          <a:p>
            <a:r>
              <a:rPr lang="kk-KZ" sz="2800" b="1" dirty="0" smtClean="0"/>
              <a:t>1.</a:t>
            </a:r>
            <a:r>
              <a:rPr lang="kk-KZ" sz="2800" dirty="0" smtClean="0"/>
              <a:t> </a:t>
            </a:r>
            <a:r>
              <a:rPr lang="kk-KZ" sz="2800" b="1" dirty="0" smtClean="0"/>
              <a:t>Американская система </a:t>
            </a:r>
            <a:r>
              <a:rPr lang="kk-KZ" sz="2800" dirty="0" smtClean="0"/>
              <a:t>оценки деятельности банка или рейтинга </a:t>
            </a:r>
            <a:r>
              <a:rPr lang="kk-KZ" sz="2800" b="1" dirty="0" smtClean="0"/>
              <a:t>банка</a:t>
            </a:r>
            <a:r>
              <a:rPr lang="en-US" sz="2800" b="1" dirty="0" smtClean="0"/>
              <a:t>CAMEL</a:t>
            </a:r>
            <a:r>
              <a:rPr lang="kk-KZ" sz="2800" b="1" dirty="0" smtClean="0"/>
              <a:t>во </a:t>
            </a:r>
            <a:r>
              <a:rPr lang="kk-KZ" sz="2800" dirty="0" smtClean="0"/>
              <a:t>многих странах пользуется популярностью, как один  из эффективных инструментов банковского надзора, рейтинговой оценки финансово – хозяйственной деятельности банка.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64333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kk-KZ" sz="2800" b="1" dirty="0" smtClean="0"/>
              <a:t>В 70 –х годах </a:t>
            </a:r>
            <a:r>
              <a:rPr lang="en-US" sz="2800" b="1" dirty="0" smtClean="0"/>
              <a:t>XX</a:t>
            </a:r>
            <a:r>
              <a:rPr lang="kk-KZ" sz="2800" b="1" dirty="0" smtClean="0"/>
              <a:t>в. </a:t>
            </a:r>
            <a:r>
              <a:rPr lang="kk-KZ" sz="2800" dirty="0" smtClean="0"/>
              <a:t>в США оценку деятельности банков осуществляли три агентства: ФРС, Управление валютного контроля и Федеральная корпорация страхования.</a:t>
            </a:r>
          </a:p>
          <a:p>
            <a:pPr>
              <a:buNone/>
            </a:pPr>
            <a:r>
              <a:rPr lang="kk-KZ" sz="2800" dirty="0" smtClean="0"/>
              <a:t> Каждый из указнных агентств при оценке деятельности банков использовали свою систему оценки. </a:t>
            </a:r>
          </a:p>
          <a:p>
            <a:pPr>
              <a:buNone/>
            </a:pPr>
            <a:r>
              <a:rPr lang="kk-KZ" sz="2800" b="1" dirty="0" smtClean="0"/>
              <a:t>В 1978 г.</a:t>
            </a:r>
            <a:r>
              <a:rPr lang="kk-KZ" sz="2800" dirty="0" smtClean="0"/>
              <a:t> все три агентства пришли к соглашению о стандартизации системы рейтинга и разработали систему оценки </a:t>
            </a:r>
            <a:r>
              <a:rPr lang="en-US" sz="2800" dirty="0" smtClean="0"/>
              <a:t>CAMEL</a:t>
            </a:r>
            <a:r>
              <a:rPr lang="kk-KZ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85884"/>
          </a:xfrm>
        </p:spPr>
        <p:txBody>
          <a:bodyPr>
            <a:noAutofit/>
          </a:bodyPr>
          <a:lstStyle/>
          <a:p>
            <a:r>
              <a:rPr lang="kk-KZ" sz="2800" b="1" dirty="0" smtClean="0"/>
              <a:t>Система рейтинга </a:t>
            </a:r>
            <a:r>
              <a:rPr lang="en-US" sz="2800" b="1" dirty="0" smtClean="0"/>
              <a:t>CAMEL</a:t>
            </a:r>
            <a:r>
              <a:rPr lang="kk-KZ" sz="2800" b="1" dirty="0" smtClean="0"/>
              <a:t> </a:t>
            </a:r>
            <a:r>
              <a:rPr lang="kk-KZ" sz="2800" dirty="0" smtClean="0"/>
              <a:t>имеет имеет название, составленное из первых букв нименований  анализирууемых показателей деятельности.банка: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929718" cy="5072074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kk-KZ" b="1" dirty="0" smtClean="0"/>
              <a:t>С </a:t>
            </a:r>
            <a:r>
              <a:rPr lang="ru-RU" b="1" dirty="0" smtClean="0"/>
              <a:t>(</a:t>
            </a:r>
            <a:r>
              <a:rPr lang="en-US" b="1" dirty="0" err="1" smtClean="0"/>
              <a:t>capitaladiquacy</a:t>
            </a:r>
            <a:r>
              <a:rPr lang="ru-RU" b="1" dirty="0" smtClean="0"/>
              <a:t>)</a:t>
            </a:r>
            <a:r>
              <a:rPr lang="kk-KZ" dirty="0" smtClean="0"/>
              <a:t> – адекватность капитала), система дает оценку размера капитала с точки зрения его достаточности.</a:t>
            </a:r>
            <a:endParaRPr lang="ru-RU" dirty="0" smtClean="0"/>
          </a:p>
          <a:p>
            <a:pPr lvl="0"/>
            <a:r>
              <a:rPr lang="kk-KZ" b="1" dirty="0" smtClean="0"/>
              <a:t>А (</a:t>
            </a:r>
            <a:r>
              <a:rPr lang="en-US" b="1" dirty="0" err="1" smtClean="0"/>
              <a:t>Assetsquality</a:t>
            </a:r>
            <a:r>
              <a:rPr lang="kk-KZ" b="1" dirty="0" smtClean="0"/>
              <a:t>)</a:t>
            </a:r>
            <a:r>
              <a:rPr lang="ru-RU" dirty="0" smtClean="0"/>
              <a:t>  - Качество активов. Определяется качество активов, в том числе обеспечение возврата кредитов, а также воздействие проблемных кредитов на общее финансовое положение банка.</a:t>
            </a:r>
          </a:p>
          <a:p>
            <a:pPr lvl="0"/>
            <a:r>
              <a:rPr lang="ru-RU" b="1" dirty="0" smtClean="0"/>
              <a:t>М (М</a:t>
            </a:r>
            <a:r>
              <a:rPr lang="en-US" b="1" dirty="0" err="1" smtClean="0"/>
              <a:t>anagement</a:t>
            </a:r>
            <a:r>
              <a:rPr lang="ru-RU" b="1" dirty="0" smtClean="0"/>
              <a:t>) </a:t>
            </a:r>
            <a:r>
              <a:rPr lang="ru-RU" dirty="0" smtClean="0"/>
              <a:t>– Управление / менеджмент. Оцениваются методы управления банком с учетом эффективности его деятельности, установившегося порядка работы, методов контроля и выполнения требований действующих законодательных и нормативных актов. </a:t>
            </a:r>
          </a:p>
          <a:p>
            <a:pPr lvl="0"/>
            <a:r>
              <a:rPr lang="en-US" b="1" dirty="0" smtClean="0"/>
              <a:t>E</a:t>
            </a:r>
            <a:r>
              <a:rPr lang="ru-RU" b="1" dirty="0" smtClean="0"/>
              <a:t> (</a:t>
            </a:r>
            <a:r>
              <a:rPr lang="en-US" b="1" dirty="0" smtClean="0"/>
              <a:t>Earnings</a:t>
            </a:r>
            <a:r>
              <a:rPr lang="ru-RU" b="1" dirty="0" smtClean="0"/>
              <a:t>) </a:t>
            </a:r>
            <a:r>
              <a:rPr lang="ru-RU" dirty="0" smtClean="0"/>
              <a:t>– Доходность (</a:t>
            </a:r>
            <a:r>
              <a:rPr lang="ru-RU" dirty="0" err="1" smtClean="0"/>
              <a:t>прибыльнолсть</a:t>
            </a:r>
            <a:r>
              <a:rPr lang="ru-RU" dirty="0" smtClean="0"/>
              <a:t>). Оценивается рентабельность банка с точки </a:t>
            </a:r>
            <a:r>
              <a:rPr lang="ru-RU" dirty="0" err="1" smtClean="0"/>
              <a:t>хзрения</a:t>
            </a:r>
            <a:r>
              <a:rPr lang="ru-RU" dirty="0" smtClean="0"/>
              <a:t> достаточности его доходов для перспектив расширения банковской деятельности.</a:t>
            </a:r>
          </a:p>
          <a:p>
            <a:pPr lvl="0"/>
            <a:r>
              <a:rPr lang="en-US" b="1" dirty="0" smtClean="0"/>
              <a:t>L</a:t>
            </a:r>
            <a:r>
              <a:rPr lang="ru-RU" b="1" dirty="0" smtClean="0"/>
              <a:t>(</a:t>
            </a:r>
            <a:r>
              <a:rPr lang="en-US" b="1" dirty="0" smtClean="0"/>
              <a:t>Liquidity</a:t>
            </a:r>
            <a:r>
              <a:rPr lang="ru-RU" b="1" dirty="0" smtClean="0"/>
              <a:t>) </a:t>
            </a:r>
            <a:r>
              <a:rPr lang="ru-RU" dirty="0" smtClean="0"/>
              <a:t>– Ликвидность. Определяется уровень ликвидности банка с точки зрения ее достаточности для выполнения как текущих, так и непредусмотренных обязательств.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29642" cy="1725602"/>
          </a:xfrm>
        </p:spPr>
        <p:txBody>
          <a:bodyPr>
            <a:noAutofit/>
          </a:bodyPr>
          <a:lstStyle/>
          <a:p>
            <a:r>
              <a:rPr lang="ru-RU" sz="2400" dirty="0" smtClean="0"/>
              <a:t>Оценка рейтингов  всех названных пяти компонентов системы С</a:t>
            </a:r>
            <a:r>
              <a:rPr lang="en-US" sz="2400" dirty="0" smtClean="0"/>
              <a:t>AMEL</a:t>
            </a:r>
            <a:r>
              <a:rPr lang="ru-RU" sz="2400" dirty="0" smtClean="0"/>
              <a:t>: достаточности капитала, качества активов, менеджмента, прибыльности и ликвидности осуществляется с учетом следующих правил и принципов: 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4757742" cy="435771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Рейтинг – 1 (Прочный); </a:t>
            </a:r>
          </a:p>
          <a:p>
            <a:pPr>
              <a:buNone/>
            </a:pPr>
            <a:r>
              <a:rPr lang="ru-RU" dirty="0" smtClean="0"/>
              <a:t>- результаты деятельности и финансовая устойчивость банка достаточно высокие;</a:t>
            </a:r>
          </a:p>
          <a:p>
            <a:pPr>
              <a:buNone/>
            </a:pPr>
            <a:r>
              <a:rPr lang="ru-RU" dirty="0" smtClean="0"/>
              <a:t>- деятельность оценивается отлично или по сравнению с другими банками высоко;</a:t>
            </a:r>
          </a:p>
          <a:p>
            <a:r>
              <a:rPr lang="ru-RU" b="1" dirty="0" smtClean="0"/>
              <a:t>Рейтинг –</a:t>
            </a:r>
            <a:r>
              <a:rPr lang="en-US" b="1" dirty="0" smtClean="0"/>
              <a:t>II</a:t>
            </a:r>
            <a:r>
              <a:rPr lang="ru-RU" b="1" dirty="0" smtClean="0"/>
              <a:t> (Удовлетворительный):</a:t>
            </a:r>
          </a:p>
          <a:p>
            <a:pPr>
              <a:buNone/>
            </a:pPr>
            <a:r>
              <a:rPr lang="ru-RU" dirty="0" smtClean="0"/>
              <a:t>- результаты деятельности удовлетворительное (сложных проблем не обнаружено); </a:t>
            </a:r>
          </a:p>
          <a:p>
            <a:pPr>
              <a:buNone/>
            </a:pPr>
            <a:r>
              <a:rPr lang="ru-RU" dirty="0" smtClean="0"/>
              <a:t>-созданы все условия для обеспечения безопасности и доверительности финансовых операций;</a:t>
            </a:r>
          </a:p>
          <a:p>
            <a:endParaRPr lang="ru-RU" dirty="0"/>
          </a:p>
        </p:txBody>
      </p:sp>
      <p:pic>
        <p:nvPicPr>
          <p:cNvPr id="1026" name="Picture 2" descr="D:\кгу\семестр 5, 2010\надзор\картнки\rfhnbyrb\603817_w640_h640_vedenie_uchy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557152"/>
            <a:ext cx="3929058" cy="43008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accent4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Рейтинг -  </a:t>
            </a:r>
            <a:r>
              <a:rPr lang="en-US" b="1" dirty="0" smtClean="0"/>
              <a:t>III</a:t>
            </a:r>
            <a:r>
              <a:rPr lang="ru-RU" b="1" dirty="0" smtClean="0"/>
              <a:t>(посредственный): </a:t>
            </a:r>
          </a:p>
          <a:p>
            <a:pPr>
              <a:buNone/>
            </a:pPr>
            <a:r>
              <a:rPr lang="ru-RU" dirty="0" smtClean="0"/>
              <a:t>- результаты деятельности неудовлетворительное;</a:t>
            </a:r>
          </a:p>
          <a:p>
            <a:pPr>
              <a:buNone/>
            </a:pPr>
            <a:r>
              <a:rPr lang="ru-RU" dirty="0" smtClean="0"/>
              <a:t>- оценивается посредственно  или ниже удовлетворительного;</a:t>
            </a:r>
          </a:p>
          <a:p>
            <a:pPr>
              <a:buFontTx/>
              <a:buChar char="-"/>
            </a:pPr>
            <a:r>
              <a:rPr lang="ru-RU" dirty="0" smtClean="0"/>
              <a:t>качество ниже среднего;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b="1" dirty="0" smtClean="0"/>
              <a:t>Рейтинг – </a:t>
            </a:r>
            <a:r>
              <a:rPr lang="en-US" b="1" dirty="0" smtClean="0"/>
              <a:t>IV</a:t>
            </a:r>
            <a:r>
              <a:rPr lang="ru-RU" b="1" dirty="0" smtClean="0"/>
              <a:t> (</a:t>
            </a:r>
            <a:r>
              <a:rPr lang="ru-RU" b="1" dirty="0" err="1" smtClean="0"/>
              <a:t>лимитирванный</a:t>
            </a:r>
            <a:r>
              <a:rPr lang="ru-RU" b="1" dirty="0" smtClean="0"/>
              <a:t>):</a:t>
            </a:r>
          </a:p>
          <a:p>
            <a:pPr>
              <a:buNone/>
            </a:pPr>
            <a:r>
              <a:rPr lang="ru-RU" dirty="0" smtClean="0"/>
              <a:t>- выполнение обязательств ниже среднего;</a:t>
            </a:r>
          </a:p>
          <a:p>
            <a:pPr>
              <a:buNone/>
            </a:pPr>
            <a:r>
              <a:rPr lang="ru-RU" dirty="0" smtClean="0"/>
              <a:t>- недостатки в деятельности могут создать в будущем </a:t>
            </a:r>
            <a:r>
              <a:rPr lang="ru-RU" dirty="0" err="1" smtClean="0"/>
              <a:t>кризиснуюситации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dirty="0" smtClean="0"/>
              <a:t>Рейтинг – </a:t>
            </a:r>
            <a:r>
              <a:rPr lang="en-US" b="1" dirty="0" smtClean="0"/>
              <a:t>V</a:t>
            </a:r>
            <a:r>
              <a:rPr lang="ru-RU" b="1" dirty="0" smtClean="0"/>
              <a:t> (неудовлетворительный): </a:t>
            </a:r>
          </a:p>
          <a:p>
            <a:pPr>
              <a:buNone/>
            </a:pPr>
            <a:r>
              <a:rPr lang="ru-RU" dirty="0" smtClean="0"/>
              <a:t>- деятельность банка бесспорно  неудовлетворительное;</a:t>
            </a:r>
          </a:p>
          <a:p>
            <a:pPr>
              <a:buNone/>
            </a:pPr>
            <a:r>
              <a:rPr lang="ru-RU" dirty="0" smtClean="0"/>
              <a:t>- проблемы усложнились и требует безотлагательного  решения </a:t>
            </a:r>
            <a:r>
              <a:rPr lang="ru-RU" dirty="0" err="1" smtClean="0"/>
              <a:t>вближайшем</a:t>
            </a:r>
            <a:r>
              <a:rPr lang="ru-RU" dirty="0" smtClean="0"/>
              <a:t> будущем;  </a:t>
            </a:r>
          </a:p>
          <a:p>
            <a:pPr>
              <a:buNone/>
            </a:pPr>
            <a:r>
              <a:rPr lang="ru-RU" dirty="0" smtClean="0"/>
              <a:t>- необходимо срочно устранить имеющиеся недостатки – возможно банкротство банка.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accent6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2. </a:t>
            </a:r>
            <a:r>
              <a:rPr lang="ru-RU" sz="2800" dirty="0" smtClean="0"/>
              <a:t>Оценка деятельности банка по пяти компонентам системы </a:t>
            </a:r>
            <a:r>
              <a:rPr lang="ru-RU" sz="2800" b="1" dirty="0" smtClean="0"/>
              <a:t>С</a:t>
            </a:r>
            <a:r>
              <a:rPr lang="en-US" sz="2800" b="1" dirty="0" smtClean="0"/>
              <a:t>AMEL</a:t>
            </a:r>
            <a:r>
              <a:rPr lang="ru-RU" sz="2800" dirty="0" smtClean="0"/>
              <a:t>проводится по  рейтингам приведенным выше. Оценка собственного капитала банка: 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Рейтинг – 1 (Прочный</a:t>
            </a:r>
            <a:r>
              <a:rPr lang="ru-RU" b="1" dirty="0" smtClean="0"/>
              <a:t>):</a:t>
            </a:r>
          </a:p>
          <a:p>
            <a:pPr>
              <a:buNone/>
            </a:pPr>
            <a:r>
              <a:rPr lang="ru-RU" dirty="0" smtClean="0"/>
              <a:t>- коэффициенты достаточности собственного капитала К</a:t>
            </a:r>
            <a:r>
              <a:rPr lang="ru-RU" baseline="-25000" dirty="0" smtClean="0"/>
              <a:t>1</a:t>
            </a:r>
            <a:r>
              <a:rPr lang="ru-RU" dirty="0" smtClean="0"/>
              <a:t>и К</a:t>
            </a:r>
            <a:r>
              <a:rPr lang="ru-RU" baseline="-25000" dirty="0" smtClean="0"/>
              <a:t>2</a:t>
            </a:r>
            <a:r>
              <a:rPr lang="ru-RU" dirty="0" smtClean="0"/>
              <a:t> по величине в два и более раз превышают нормативные значения, то </a:t>
            </a:r>
            <a:r>
              <a:rPr lang="ru-RU" dirty="0" err="1" smtClean="0"/>
              <a:t>енсть</a:t>
            </a:r>
            <a:r>
              <a:rPr lang="ru-RU" dirty="0" smtClean="0"/>
              <a:t> составляют  соответственно 12% и 24 %; </a:t>
            </a:r>
          </a:p>
          <a:p>
            <a:pPr>
              <a:buNone/>
            </a:pPr>
            <a:r>
              <a:rPr lang="ru-RU" dirty="0" smtClean="0"/>
              <a:t>- показатели достаточности капитала по </a:t>
            </a:r>
            <a:r>
              <a:rPr lang="ru-RU" dirty="0" err="1" smtClean="0"/>
              <a:t>сравеннию</a:t>
            </a:r>
            <a:r>
              <a:rPr lang="ru-RU" dirty="0" smtClean="0"/>
              <a:t> с другими банками высокие.</a:t>
            </a:r>
          </a:p>
          <a:p>
            <a:r>
              <a:rPr lang="ru-RU" b="1" u="sng" dirty="0" smtClean="0"/>
              <a:t>Рейтинг - </a:t>
            </a:r>
            <a:r>
              <a:rPr lang="en-US" b="1" u="sng" dirty="0" smtClean="0"/>
              <a:t>II</a:t>
            </a:r>
            <a:r>
              <a:rPr lang="ru-RU" b="1" u="sng" dirty="0" smtClean="0"/>
              <a:t> (Удовлетворительный</a:t>
            </a:r>
            <a:r>
              <a:rPr lang="ru-RU" b="1" dirty="0" smtClean="0"/>
              <a:t>):</a:t>
            </a:r>
          </a:p>
          <a:p>
            <a:pPr>
              <a:buNone/>
            </a:pPr>
            <a:r>
              <a:rPr lang="ru-RU" dirty="0" smtClean="0"/>
              <a:t>- коэффициенты достаточности собственного капитала К</a:t>
            </a:r>
            <a:r>
              <a:rPr lang="ru-RU" baseline="-25000" dirty="0" smtClean="0"/>
              <a:t>1</a:t>
            </a:r>
            <a:r>
              <a:rPr lang="ru-RU" dirty="0" smtClean="0"/>
              <a:t>и К</a:t>
            </a:r>
            <a:r>
              <a:rPr lang="ru-RU" baseline="-25000" dirty="0" smtClean="0"/>
              <a:t>2</a:t>
            </a:r>
            <a:r>
              <a:rPr lang="ru-RU" dirty="0" smtClean="0"/>
              <a:t> находятся в пределах (не ниже)8 % и 12 %; </a:t>
            </a:r>
          </a:p>
          <a:p>
            <a:pPr>
              <a:buNone/>
            </a:pPr>
            <a:r>
              <a:rPr lang="ru-RU" dirty="0" smtClean="0"/>
              <a:t>- по показателям достаточности капитала банк является одним из хороших банков;</a:t>
            </a:r>
          </a:p>
          <a:p>
            <a:pPr>
              <a:buNone/>
            </a:pPr>
            <a:r>
              <a:rPr lang="ru-RU" dirty="0" smtClean="0"/>
              <a:t>- по результатам инспекционной проверки активы банка оцениваются на удовлетворительно или посредственно;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accent5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858280" cy="6286544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Рейтинг -  </a:t>
            </a:r>
            <a:r>
              <a:rPr lang="en-US" b="1" u="sng" dirty="0" smtClean="0"/>
              <a:t>III</a:t>
            </a:r>
            <a:r>
              <a:rPr lang="ru-RU" b="1" u="sng" dirty="0" smtClean="0"/>
              <a:t> (посредственный)</a:t>
            </a:r>
            <a:r>
              <a:rPr lang="ru-RU" b="1" dirty="0" smtClean="0"/>
              <a:t>: </a:t>
            </a:r>
          </a:p>
          <a:p>
            <a:pPr>
              <a:buNone/>
            </a:pPr>
            <a:r>
              <a:rPr lang="ru-RU" dirty="0" smtClean="0"/>
              <a:t>- коэффициенты достаточности капитала соответствуют нормативным требованиям: 6% и 12%; </a:t>
            </a:r>
          </a:p>
          <a:p>
            <a:pPr>
              <a:buNone/>
            </a:pPr>
            <a:r>
              <a:rPr lang="ru-RU" dirty="0" smtClean="0"/>
              <a:t>- по показателям достаточности капитала банк занимает среднее положение;</a:t>
            </a:r>
          </a:p>
          <a:p>
            <a:pPr>
              <a:buFontTx/>
              <a:buChar char="-"/>
            </a:pPr>
            <a:r>
              <a:rPr lang="ru-RU" dirty="0" smtClean="0"/>
              <a:t>по результатам инспекционной проверки качество  активов банка посредственно;   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b="1" u="sng" dirty="0" smtClean="0"/>
              <a:t>Рейтинг – </a:t>
            </a:r>
            <a:r>
              <a:rPr lang="en-US" b="1" u="sng" dirty="0" smtClean="0"/>
              <a:t>IV </a:t>
            </a:r>
            <a:r>
              <a:rPr lang="ru-RU" b="1" u="sng" dirty="0" smtClean="0"/>
              <a:t>(</a:t>
            </a:r>
            <a:r>
              <a:rPr lang="ru-RU" b="1" u="sng" dirty="0" err="1" smtClean="0"/>
              <a:t>лимитирванный</a:t>
            </a:r>
            <a:r>
              <a:rPr lang="ru-RU" b="1" dirty="0" smtClean="0"/>
              <a:t>):</a:t>
            </a:r>
          </a:p>
          <a:p>
            <a:pPr>
              <a:buNone/>
            </a:pPr>
            <a:r>
              <a:rPr lang="ru-RU" dirty="0" smtClean="0"/>
              <a:t>- выполняется только один коэффициент достаточности капитала, например К</a:t>
            </a:r>
            <a:r>
              <a:rPr lang="ru-RU" baseline="-25000" dirty="0" smtClean="0"/>
              <a:t>1</a:t>
            </a:r>
            <a:r>
              <a:rPr lang="ru-RU" dirty="0" smtClean="0"/>
              <a:t>0,06 ;второй коэффициент не соответствует нормативу (ниже 0, 12);</a:t>
            </a:r>
          </a:p>
          <a:p>
            <a:pPr>
              <a:buNone/>
            </a:pPr>
            <a:r>
              <a:rPr lang="ru-RU" dirty="0" smtClean="0"/>
              <a:t>- по показателям достаточности капитала банк занимает одно из последних мест;</a:t>
            </a:r>
          </a:p>
          <a:p>
            <a:pPr>
              <a:buNone/>
            </a:pPr>
            <a:r>
              <a:rPr lang="ru-RU" dirty="0" smtClean="0"/>
              <a:t>-по результатам инспекционной проверки банк слабый или в активах банка имеются проблемы; 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Рейтинг – </a:t>
            </a:r>
            <a:r>
              <a:rPr lang="en-US" b="1" dirty="0" smtClean="0"/>
              <a:t>V</a:t>
            </a:r>
            <a:r>
              <a:rPr lang="ru-RU" b="1" dirty="0" smtClean="0"/>
              <a:t> (неудовлетворительный):</a:t>
            </a:r>
          </a:p>
          <a:p>
            <a:pPr>
              <a:buNone/>
            </a:pPr>
            <a:r>
              <a:rPr lang="ru-RU" dirty="0" smtClean="0"/>
              <a:t>-коэффициенты достаточности собственного капитала К</a:t>
            </a:r>
            <a:r>
              <a:rPr lang="ru-RU" baseline="-25000" dirty="0" smtClean="0"/>
              <a:t>1</a:t>
            </a:r>
            <a:r>
              <a:rPr lang="ru-RU" dirty="0" smtClean="0"/>
              <a:t>и К</a:t>
            </a:r>
            <a:r>
              <a:rPr lang="ru-RU" baseline="-25000" dirty="0" smtClean="0"/>
              <a:t>2</a:t>
            </a:r>
            <a:r>
              <a:rPr lang="ru-RU" dirty="0" smtClean="0"/>
              <a:t> ниже нормативных требований;</a:t>
            </a:r>
          </a:p>
          <a:p>
            <a:pPr>
              <a:buNone/>
            </a:pPr>
            <a:r>
              <a:rPr lang="ru-RU" dirty="0" smtClean="0"/>
              <a:t>-по показателям достаточности  капитала банк </a:t>
            </a:r>
            <a:r>
              <a:rPr lang="ru-RU" dirty="0" err="1" smtClean="0"/>
              <a:t>отностися</a:t>
            </a:r>
            <a:r>
              <a:rPr lang="ru-RU" dirty="0" smtClean="0"/>
              <a:t> к числу неудовлетворительных банков, </a:t>
            </a:r>
          </a:p>
          <a:p>
            <a:pPr>
              <a:buNone/>
            </a:pPr>
            <a:r>
              <a:rPr lang="ru-RU" dirty="0" smtClean="0"/>
              <a:t>- по результатам инспекционной проверки активы банка лимитированы или неудовлетворительные.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6000">
              <a:schemeClr val="tx1">
                <a:lumMod val="75000"/>
                <a:lumOff val="2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54164"/>
          </a:xfrm>
        </p:spPr>
        <p:txBody>
          <a:bodyPr>
            <a:noAutofit/>
          </a:bodyPr>
          <a:lstStyle/>
          <a:p>
            <a:r>
              <a:rPr lang="ru-RU" sz="2800" u="sng" dirty="0" smtClean="0"/>
              <a:t>Оценка качества активов. </a:t>
            </a:r>
            <a:r>
              <a:rPr lang="ru-RU" sz="2800" dirty="0" smtClean="0"/>
              <a:t>Основная цель оценки качества активов определение степени риска активов и соответственно оценка их стоимости.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4143404" cy="362585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Качество активов оценивается отношением классифицированных активов к собственному капиталу банка. То есть, активы вначале взвешиваются на риск , а затем определяется их отношение к собственному капиталу (табл.1). </a:t>
            </a:r>
          </a:p>
          <a:p>
            <a:endParaRPr lang="ru-RU" dirty="0"/>
          </a:p>
        </p:txBody>
      </p:sp>
      <p:pic>
        <p:nvPicPr>
          <p:cNvPr id="2050" name="Picture 2" descr="D:\кгу\семестр 5, 2010\надзор\картнки\rfhnbyrb\52394848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2997183"/>
            <a:ext cx="4857752" cy="38608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582594"/>
          </a:xfrm>
        </p:spPr>
        <p:txBody>
          <a:bodyPr>
            <a:noAutofit/>
          </a:bodyPr>
          <a:lstStyle/>
          <a:p>
            <a:r>
              <a:rPr lang="ru-RU" sz="2400" dirty="0" smtClean="0"/>
              <a:t>Таблица1</a:t>
            </a:r>
            <a:r>
              <a:rPr lang="ru-RU" sz="2400" dirty="0" smtClean="0"/>
              <a:t>. Определение качества (рейтинга) активов</a:t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186766" cy="3312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93383"/>
                <a:gridCol w="4093383"/>
              </a:tblGrid>
              <a:tr h="857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 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Отношение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классифицированных активов к собственному капиталу,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Times New Roman"/>
                        </a:rPr>
                        <a:t>Система 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en-US" sz="1600" dirty="0">
                          <a:latin typeface="Times New Roman"/>
                          <a:ea typeface="Times New Roman"/>
                        </a:rPr>
                        <a:t>AMEL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9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kk-KZ" sz="1600" dirty="0">
                          <a:latin typeface="Times New Roman"/>
                          <a:ea typeface="Times New Roman"/>
                        </a:rPr>
                        <a:t>Не менее 5</a:t>
                      </a: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Прочный</a:t>
                      </a:r>
                    </a:p>
                  </a:txBody>
                  <a:tcPr marL="68580" marR="68580" marT="0" marB="0"/>
                </a:tc>
              </a:tr>
              <a:tr h="49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В пределах 5 % - 15 %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удовлетворительный</a:t>
                      </a:r>
                    </a:p>
                  </a:txBody>
                  <a:tcPr marL="68580" marR="68580" marT="0" marB="0"/>
                </a:tc>
              </a:tr>
              <a:tr h="49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</a:rPr>
                        <a:t> -//-    -//-     15 %-30 %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посредственный</a:t>
                      </a:r>
                    </a:p>
                  </a:txBody>
                  <a:tcPr marL="68580" marR="68580" marT="0" marB="0"/>
                </a:tc>
              </a:tr>
              <a:tr h="49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  --//--  --//-- 30% -50%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лимитированный </a:t>
                      </a:r>
                    </a:p>
                  </a:txBody>
                  <a:tcPr marL="68580" marR="68580" marT="0" marB="0"/>
                </a:tc>
              </a:tr>
              <a:tr h="4911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</a:rPr>
                        <a:t> Более  50%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неудовлетворительный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1026" name="Picture 2" descr="D:\кгу\семестр 5, 2010\надзор\картнки\rfhnbyrb\sx_736031174_dp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4500570"/>
            <a:ext cx="5072066" cy="2357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1481</Words>
  <PresentationFormat>Экран (4:3)</PresentationFormat>
  <Paragraphs>120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Лекция 4. Рейтинговая оценка деятельности банка и система оценки  САМЕL </vt:lpstr>
      <vt:lpstr>1. Американская система оценки деятельности банка или рейтинга банкаCAMELво многих странах пользуется популярностью, как один  из эффективных инструментов банковского надзора, рейтинговой оценки финансово – хозяйственной деятельности банка.  </vt:lpstr>
      <vt:lpstr>Система рейтинга CAMEL имеет имеет название, составленное из первых букв нименований  анализирууемых показателей деятельности.банка:  </vt:lpstr>
      <vt:lpstr>Оценка рейтингов  всех названных пяти компонентов системы СAMEL: достаточности капитала, качества активов, менеджмента, прибыльности и ликвидности осуществляется с учетом следующих правил и принципов:  </vt:lpstr>
      <vt:lpstr>Слайд 5</vt:lpstr>
      <vt:lpstr>2. Оценка деятельности банка по пяти компонентам системы СAMELпроводится по  рейтингам приведенным выше. Оценка собственного капитала банка:  </vt:lpstr>
      <vt:lpstr>Слайд 7</vt:lpstr>
      <vt:lpstr>Оценка качества активов. Основная цель оценки качества активов определение степени риска активов и соответственно оценка их стоимости. </vt:lpstr>
      <vt:lpstr>Таблица1. Определение качества (рейтинга) активов </vt:lpstr>
      <vt:lpstr>Рейтинг качества активов определяется следующим образом: </vt:lpstr>
      <vt:lpstr>Слайд 11</vt:lpstr>
      <vt:lpstr>Рейтинг доходности ( прибыльности):  - один из важных показателей, характеризующих деятельность банка.</vt:lpstr>
      <vt:lpstr>Рейтинг ликвидности. По системе   СAMEL оценка ликвидности проводится в следующем порядке: </vt:lpstr>
      <vt:lpstr>Рейтинг качества менеджмента.</vt:lpstr>
      <vt:lpstr>Слайд 15</vt:lpstr>
      <vt:lpstr>Совокупный рейтинг равен – 2, характеризует банка как удовлетворительный. Банки, получившие такой рейтинг, обычно характеризуются так:  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4. Рейтинговая оценка деятельности банка и система оценки  САМЕL </dc:title>
  <dc:creator>Администратор</dc:creator>
  <cp:lastModifiedBy>DNA7 X86</cp:lastModifiedBy>
  <cp:revision>7</cp:revision>
  <dcterms:created xsi:type="dcterms:W3CDTF">2011-10-13T05:27:06Z</dcterms:created>
  <dcterms:modified xsi:type="dcterms:W3CDTF">2011-10-14T17:58:49Z</dcterms:modified>
</cp:coreProperties>
</file>